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7" r:id="rId2"/>
    <p:sldId id="578" r:id="rId3"/>
    <p:sldId id="604" r:id="rId4"/>
    <p:sldId id="607" r:id="rId5"/>
    <p:sldId id="614" r:id="rId6"/>
    <p:sldId id="608" r:id="rId7"/>
    <p:sldId id="615" r:id="rId8"/>
    <p:sldId id="609" r:id="rId9"/>
  </p:sldIdLst>
  <p:sldSz cx="9144000" cy="6858000" type="screen4x3"/>
  <p:notesSz cx="6858000" cy="9947275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AA9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45" autoAdjust="0"/>
    <p:restoredTop sz="94280" autoAdjust="0"/>
  </p:normalViewPr>
  <p:slideViewPr>
    <p:cSldViewPr>
      <p:cViewPr varScale="1">
        <p:scale>
          <a:sx n="69" d="100"/>
          <a:sy n="69" d="100"/>
        </p:scale>
        <p:origin x="1344" y="60"/>
      </p:cViewPr>
      <p:guideLst>
        <p:guide orient="horz" pos="220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547" cy="497921"/>
          </a:xfrm>
          <a:prstGeom prst="rect">
            <a:avLst/>
          </a:prstGeom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200"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3853" y="0"/>
            <a:ext cx="2972547" cy="497921"/>
          </a:xfrm>
          <a:prstGeom prst="rect">
            <a:avLst/>
          </a:prstGeom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ea typeface="맑은 고딕" pitchFamily="50" charset="-127"/>
              </a:defRPr>
            </a:lvl1pPr>
          </a:lstStyle>
          <a:p>
            <a:pPr>
              <a:defRPr/>
            </a:pPr>
            <a:fld id="{E1EA2B45-A321-45B4-89B6-3997B1924E56}" type="datetimeFigureOut">
              <a:rPr lang="ko-KR" altLang="en-US"/>
              <a:pPr>
                <a:defRPr/>
              </a:pPr>
              <a:t>2018-07-15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47765"/>
            <a:ext cx="2972547" cy="497919"/>
          </a:xfrm>
          <a:prstGeom prst="rect">
            <a:avLst/>
          </a:prstGeom>
        </p:spPr>
        <p:txBody>
          <a:bodyPr vert="horz" wrap="square" lIns="91879" tIns="45939" rIns="91879" bIns="45939" numCol="1" anchor="b" anchorCtr="0" compatLnSpc="1">
            <a:prstTxWarp prst="textNoShape">
              <a:avLst/>
            </a:prstTxWarp>
          </a:bodyPr>
          <a:lstStyle>
            <a:lvl1pPr latinLnBrk="0">
              <a:defRPr kumimoji="0" sz="1200"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3853" y="9447765"/>
            <a:ext cx="2972547" cy="497919"/>
          </a:xfrm>
          <a:prstGeom prst="rect">
            <a:avLst/>
          </a:prstGeom>
        </p:spPr>
        <p:txBody>
          <a:bodyPr vert="horz" wrap="square" lIns="91879" tIns="45939" rIns="91879" bIns="45939" numCol="1" anchor="b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ea typeface="맑은 고딕" pitchFamily="50" charset="-127"/>
              </a:defRPr>
            </a:lvl1pPr>
          </a:lstStyle>
          <a:p>
            <a:pPr>
              <a:defRPr/>
            </a:pPr>
            <a:fld id="{99FCD024-C5CE-47AA-ADD8-2364CBFEAE4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7124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2547" cy="497921"/>
          </a:xfrm>
          <a:prstGeom prst="rect">
            <a:avLst/>
          </a:prstGeom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200"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3853" y="0"/>
            <a:ext cx="2972547" cy="497921"/>
          </a:xfrm>
          <a:prstGeom prst="rect">
            <a:avLst/>
          </a:prstGeom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ea typeface="맑은 고딕" pitchFamily="50" charset="-127"/>
              </a:defRPr>
            </a:lvl1pPr>
          </a:lstStyle>
          <a:p>
            <a:pPr>
              <a:defRPr/>
            </a:pPr>
            <a:fld id="{3C3B1CA2-ECB0-48C7-BB5A-76CB44D894B1}" type="datetimeFigureOut">
              <a:rPr lang="ko-KR" altLang="en-US"/>
              <a:pPr>
                <a:defRPr/>
              </a:pPr>
              <a:t>2018-07-15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746125"/>
            <a:ext cx="497205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879" tIns="45939" rIns="91879" bIns="45939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481" y="4726270"/>
            <a:ext cx="5487041" cy="4476512"/>
          </a:xfrm>
          <a:prstGeom prst="rect">
            <a:avLst/>
          </a:prstGeom>
        </p:spPr>
        <p:txBody>
          <a:bodyPr vert="horz" wrap="square" lIns="91879" tIns="45939" rIns="91879" bIns="45939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7765"/>
            <a:ext cx="2972547" cy="497919"/>
          </a:xfrm>
          <a:prstGeom prst="rect">
            <a:avLst/>
          </a:prstGeom>
        </p:spPr>
        <p:txBody>
          <a:bodyPr vert="horz" wrap="square" lIns="91879" tIns="45939" rIns="91879" bIns="45939" numCol="1" anchor="b" anchorCtr="0" compatLnSpc="1">
            <a:prstTxWarp prst="textNoShape">
              <a:avLst/>
            </a:prstTxWarp>
          </a:bodyPr>
          <a:lstStyle>
            <a:lvl1pPr latinLnBrk="0">
              <a:defRPr kumimoji="0" sz="1200">
                <a:ea typeface="맑은 고딕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3853" y="9447765"/>
            <a:ext cx="2972547" cy="497919"/>
          </a:xfrm>
          <a:prstGeom prst="rect">
            <a:avLst/>
          </a:prstGeom>
        </p:spPr>
        <p:txBody>
          <a:bodyPr vert="horz" wrap="square" lIns="91879" tIns="45939" rIns="91879" bIns="45939" numCol="1" anchor="b" anchorCtr="0" compatLnSpc="1">
            <a:prstTxWarp prst="textNoShape">
              <a:avLst/>
            </a:prstTxWarp>
          </a:bodyPr>
          <a:lstStyle>
            <a:lvl1pPr algn="r" latinLnBrk="0">
              <a:defRPr kumimoji="0" sz="1200">
                <a:ea typeface="맑은 고딕" pitchFamily="50" charset="-127"/>
              </a:defRPr>
            </a:lvl1pPr>
          </a:lstStyle>
          <a:p>
            <a:pPr>
              <a:defRPr/>
            </a:pPr>
            <a:fld id="{0CB8EAE5-4014-470A-8D3F-6A3E29EB8CF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1695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6516" indent="-287122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848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7881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6727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26670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86065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45459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904854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31AD2957-19C0-4D02-9E43-8C57F90B9599}" type="slidenum">
              <a:rPr kumimoji="0" lang="en-US" altLang="ko-KR" smtClean="0">
                <a:ea typeface="맑은 고딕" pitchFamily="50" charset="-127"/>
              </a:rPr>
              <a:pPr eaLnBrk="1" hangingPunct="1"/>
              <a:t>1</a:t>
            </a:fld>
            <a:endParaRPr kumimoji="0" lang="en-US" altLang="ko-KR">
              <a:ea typeface="맑은 고딕" pitchFamily="50" charset="-127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63592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6516" indent="-287122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848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7881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6727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26670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86065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45459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904854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E4F5E372-6ED4-4A07-BA37-66B895E422E6}" type="slidenum">
              <a:rPr kumimoji="0" lang="ko-KR" altLang="en-US" smtClean="0">
                <a:ea typeface="맑은 고딕" pitchFamily="50" charset="-127"/>
              </a:rPr>
              <a:pPr eaLnBrk="1" hangingPunct="1"/>
              <a:t>2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0636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6516" indent="-287122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848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7881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6727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26670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86065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45459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904854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E4F5E372-6ED4-4A07-BA37-66B895E422E6}" type="slidenum">
              <a:rPr kumimoji="0" lang="ko-KR" altLang="en-US" smtClean="0">
                <a:ea typeface="맑은 고딕" pitchFamily="50" charset="-127"/>
              </a:rPr>
              <a:pPr eaLnBrk="1" hangingPunct="1"/>
              <a:t>3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957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6516" indent="-287122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848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7881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6727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26670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86065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45459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904854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E4F5E372-6ED4-4A07-BA37-66B895E422E6}" type="slidenum">
              <a:rPr kumimoji="0" lang="ko-KR" altLang="en-US" smtClean="0">
                <a:ea typeface="맑은 고딕" pitchFamily="50" charset="-127"/>
              </a:rPr>
              <a:pPr eaLnBrk="1" hangingPunct="1"/>
              <a:t>4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769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6516" indent="-287122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848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7881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6727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26670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86065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45459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904854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E4F5E372-6ED4-4A07-BA37-66B895E422E6}" type="slidenum">
              <a:rPr kumimoji="0" lang="ko-KR" altLang="en-US" smtClean="0">
                <a:ea typeface="맑은 고딕" pitchFamily="50" charset="-127"/>
              </a:rPr>
              <a:pPr eaLnBrk="1" hangingPunct="1"/>
              <a:t>5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903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6516" indent="-287122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848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7881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6727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26670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86065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45459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904854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E4F5E372-6ED4-4A07-BA37-66B895E422E6}" type="slidenum">
              <a:rPr kumimoji="0" lang="ko-KR" altLang="en-US" smtClean="0">
                <a:ea typeface="맑은 고딕" pitchFamily="50" charset="-127"/>
              </a:rPr>
              <a:pPr eaLnBrk="1" hangingPunct="1"/>
              <a:t>6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02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6516" indent="-287122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848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7881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6727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26670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86065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45459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904854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E4F5E372-6ED4-4A07-BA37-66B895E422E6}" type="slidenum">
              <a:rPr kumimoji="0" lang="ko-KR" altLang="en-US" smtClean="0">
                <a:ea typeface="맑은 고딕" pitchFamily="50" charset="-127"/>
              </a:rPr>
              <a:pPr eaLnBrk="1" hangingPunct="1"/>
              <a:t>7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412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6516" indent="-287122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848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7881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67276" indent="-229697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26670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86065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45459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904854" indent="-229697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E4F5E372-6ED4-4A07-BA37-66B895E422E6}" type="slidenum">
              <a:rPr kumimoji="0" lang="ko-KR" altLang="en-US" smtClean="0">
                <a:ea typeface="맑은 고딕" pitchFamily="50" charset="-127"/>
              </a:rPr>
              <a:pPr eaLnBrk="1" hangingPunct="1"/>
              <a:t>8</a:t>
            </a:fld>
            <a:endParaRPr kumimoji="0" lang="ko-KR" altLang="en-US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19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8"/>
          <p:cNvGraphicFramePr>
            <a:graphicFrameLocks noChangeAspect="1"/>
          </p:cNvGraphicFramePr>
          <p:nvPr/>
        </p:nvGraphicFramePr>
        <p:xfrm>
          <a:off x="0" y="0"/>
          <a:ext cx="564515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23" name="Image" r:id="rId3" imgW="10158730" imgH="12342857" progId="">
                  <p:embed/>
                </p:oleObj>
              </mc:Choice>
              <mc:Fallback>
                <p:oleObj name="Image" r:id="rId3" imgW="10158730" imgH="12342857" progId="">
                  <p:embed/>
                  <p:pic>
                    <p:nvPicPr>
                      <p:cNvPr id="0" name="Picture 8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564515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9"/>
          <p:cNvSpPr>
            <a:spLocks noChangeArrowheads="1"/>
          </p:cNvSpPr>
          <p:nvPr/>
        </p:nvSpPr>
        <p:spPr bwMode="gray">
          <a:xfrm>
            <a:off x="5641975" y="3249613"/>
            <a:ext cx="3502025" cy="3608387"/>
          </a:xfrm>
          <a:prstGeom prst="rect">
            <a:avLst/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0"/>
                </a:schemeClr>
              </a:gs>
              <a:gs pos="100000">
                <a:schemeClr val="bg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/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gray">
          <a:xfrm>
            <a:off x="4953000" y="0"/>
            <a:ext cx="4191000" cy="1789113"/>
          </a:xfrm>
          <a:prstGeom prst="rect">
            <a:avLst/>
          </a:prstGeom>
          <a:gradFill rotWithShape="1">
            <a:gsLst>
              <a:gs pos="0">
                <a:schemeClr val="accent2">
                  <a:gamma/>
                  <a:tint val="0"/>
                  <a:invGamma/>
                  <a:alpha val="0"/>
                </a:schemeClr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3200400" y="3810000"/>
            <a:ext cx="5475288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80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2209800"/>
            <a:ext cx="7239000" cy="682625"/>
          </a:xfrm>
          <a:effectLst/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23E4EA79-8C09-48E1-9A3B-BA191D0C882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357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F79FB4-1C7B-4A31-9D44-9E6E6330E49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39172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10350" y="228600"/>
            <a:ext cx="2076450" cy="6019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076950" cy="6019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D395B-E247-4E0D-ABA4-5F692D10E4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8642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63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381000" y="1066800"/>
            <a:ext cx="8305800" cy="5181600"/>
          </a:xfrm>
        </p:spPr>
        <p:txBody>
          <a:bodyPr/>
          <a:lstStyle/>
          <a:p>
            <a:pPr lvl="0"/>
            <a:r>
              <a:rPr lang="ko-KR" altLang="en-US" noProof="0" dirty="0"/>
              <a:t>표를 추가하려면 아이콘을 클릭하십시오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C9295-D166-4531-BC63-2082BF00445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2353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1"/>
          <p:cNvGraphicFramePr>
            <a:graphicFrameLocks noChangeAspect="1"/>
          </p:cNvGraphicFramePr>
          <p:nvPr/>
        </p:nvGraphicFramePr>
        <p:xfrm>
          <a:off x="0" y="0"/>
          <a:ext cx="9144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47" name="Image" r:id="rId3" imgW="12596825" imgH="2323810" progId="">
                  <p:embed/>
                </p:oleObj>
              </mc:Choice>
              <mc:Fallback>
                <p:oleObj name="Image" r:id="rId3" imgW="12596825" imgH="2323810" progId="">
                  <p:embed/>
                  <p:pic>
                    <p:nvPicPr>
                      <p:cNvPr id="0" name="Picture 8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74A1D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A9BBB3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29"/>
          <p:cNvSpPr>
            <a:spLocks noChangeArrowheads="1"/>
          </p:cNvSpPr>
          <p:nvPr/>
        </p:nvSpPr>
        <p:spPr bwMode="gray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folHlink">
                  <a:alpha val="39998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6" name="Rectangle 30"/>
          <p:cNvSpPr>
            <a:spLocks noChangeArrowheads="1"/>
          </p:cNvSpPr>
          <p:nvPr/>
        </p:nvSpPr>
        <p:spPr bwMode="gray">
          <a:xfrm>
            <a:off x="0" y="914400"/>
            <a:ext cx="9144000" cy="762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3019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13"/>
          <p:cNvSpPr>
            <a:spLocks noChangeArrowheads="1"/>
          </p:cNvSpPr>
          <p:nvPr userDrawn="1"/>
        </p:nvSpPr>
        <p:spPr bwMode="auto">
          <a:xfrm>
            <a:off x="0" y="928688"/>
            <a:ext cx="9144000" cy="5929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 baseline="0"/>
            </a:lvl1pPr>
            <a:lvl2pPr>
              <a:defRPr sz="24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60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7A537-2029-4E80-AD94-E2452F59E741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367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4C8E12-675B-4093-BC38-5E7B7EA47F0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5457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0767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10100" y="1066800"/>
            <a:ext cx="40767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357B7-ADBE-4FF2-9D84-2E8F328D261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418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31"/>
          <p:cNvGraphicFramePr>
            <a:graphicFrameLocks noChangeAspect="1"/>
          </p:cNvGraphicFramePr>
          <p:nvPr/>
        </p:nvGraphicFramePr>
        <p:xfrm>
          <a:off x="0" y="0"/>
          <a:ext cx="9144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71" name="Image" r:id="rId3" imgW="12596825" imgH="2323810" progId="">
                  <p:embed/>
                </p:oleObj>
              </mc:Choice>
              <mc:Fallback>
                <p:oleObj name="Image" r:id="rId3" imgW="12596825" imgH="2323810" progId="">
                  <p:embed/>
                  <p:pic>
                    <p:nvPicPr>
                      <p:cNvPr id="0" name="Picture 8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74A1D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A9BBB3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9"/>
          <p:cNvSpPr>
            <a:spLocks noChangeArrowheads="1"/>
          </p:cNvSpPr>
          <p:nvPr/>
        </p:nvSpPr>
        <p:spPr bwMode="gray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folHlink">
                  <a:alpha val="39998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9" name="Rectangle 30"/>
          <p:cNvSpPr>
            <a:spLocks noChangeArrowheads="1"/>
          </p:cNvSpPr>
          <p:nvPr/>
        </p:nvSpPr>
        <p:spPr bwMode="gray">
          <a:xfrm>
            <a:off x="0" y="914400"/>
            <a:ext cx="9144000" cy="762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3019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3"/>
          <p:cNvSpPr>
            <a:spLocks noChangeArrowheads="1"/>
          </p:cNvSpPr>
          <p:nvPr userDrawn="1"/>
        </p:nvSpPr>
        <p:spPr bwMode="auto">
          <a:xfrm>
            <a:off x="0" y="928688"/>
            <a:ext cx="9144000" cy="5929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latinLnBrk="0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8024F1-B1D0-4B2C-B24E-61BA894116B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0193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A8A266-1CC8-4A2F-B7B8-4593B1D4594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5793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098452-2A81-4D88-99FD-83AB6905350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7798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4FF0C2-C762-452F-946C-1248900552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12320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EDC283-149C-42F3-93B3-3EE695EDF2A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75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31"/>
          <p:cNvGraphicFramePr>
            <a:graphicFrameLocks noChangeAspect="1"/>
          </p:cNvGraphicFramePr>
          <p:nvPr/>
        </p:nvGraphicFramePr>
        <p:xfrm>
          <a:off x="0" y="0"/>
          <a:ext cx="9144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9" name="Image" r:id="rId16" imgW="12596825" imgH="2323810" progId="">
                  <p:embed/>
                </p:oleObj>
              </mc:Choice>
              <mc:Fallback>
                <p:oleObj name="Image" r:id="rId16" imgW="12596825" imgH="2323810" progId="">
                  <p:embed/>
                  <p:pic>
                    <p:nvPicPr>
                      <p:cNvPr id="0" name="Picture 8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74A1DE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A9BBB3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Rectangle 29"/>
          <p:cNvSpPr>
            <a:spLocks noChangeArrowheads="1"/>
          </p:cNvSpPr>
          <p:nvPr/>
        </p:nvSpPr>
        <p:spPr bwMode="gray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folHlink">
                  <a:alpha val="39998"/>
                </a:schemeClr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latinLnBrk="0"/>
            <a:endParaRPr kumimoji="0" lang="ko-KR" alt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058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latinLnBrk="0">
              <a:defRPr kumimoji="0"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latinLnBrk="0">
              <a:defRPr kumimoji="0"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latinLnBrk="0">
              <a:defRPr kumimoji="0" sz="1400"/>
            </a:lvl1pPr>
          </a:lstStyle>
          <a:p>
            <a:pPr>
              <a:defRPr/>
            </a:pPr>
            <a:fld id="{FE05F909-DDB0-41DD-9458-54BCDD9151A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57200" y="228600"/>
            <a:ext cx="8229600" cy="563563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0" y="914400"/>
            <a:ext cx="9144000" cy="762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50000">
                <a:schemeClr val="folHlink">
                  <a:gamma/>
                  <a:tint val="30196"/>
                  <a:invGamma/>
                </a:schemeClr>
              </a:gs>
              <a:gs pos="100000">
                <a:schemeClr val="fol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latinLnBrk="0">
              <a:defRPr/>
            </a:pPr>
            <a:endParaRPr kumimoji="0"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894" r:id="rId3"/>
    <p:sldLayoutId id="2147483895" r:id="rId4"/>
    <p:sldLayoutId id="214748390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  <p:sldLayoutId id="2147483902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8" y="-12700"/>
            <a:ext cx="9170988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6"/>
          <p:cNvSpPr>
            <a:spLocks noChangeArrowheads="1"/>
          </p:cNvSpPr>
          <p:nvPr/>
        </p:nvSpPr>
        <p:spPr bwMode="auto">
          <a:xfrm>
            <a:off x="785813" y="857250"/>
            <a:ext cx="7769225" cy="117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/>
          <a:p>
            <a:pPr algn="ctr"/>
            <a:endParaRPr lang="ko-KR" altLang="en-US" sz="2800" dirty="0">
              <a:solidFill>
                <a:schemeClr val="bg1"/>
              </a:solidFill>
              <a:latin typeface="새굴림" pitchFamily="18" charset="-127"/>
              <a:ea typeface="새굴림" pitchFamily="18" charset="-127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43693" y="339045"/>
            <a:ext cx="8429625" cy="85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291" tIns="32146" rIns="64291" bIns="32146"/>
          <a:lstStyle/>
          <a:p>
            <a:pPr algn="ctr"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2016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대한전자공학회</a:t>
            </a:r>
            <a:r>
              <a:rPr lang="ko-KR" altLang="en-US" sz="1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하계종합학술대회</a:t>
            </a:r>
            <a:endParaRPr lang="en-US" altLang="ko-KR" sz="1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5B991F5-659E-432C-BB33-0941AF897840}"/>
              </a:ext>
            </a:extLst>
          </p:cNvPr>
          <p:cNvSpPr txBox="1">
            <a:spLocks/>
          </p:cNvSpPr>
          <p:nvPr/>
        </p:nvSpPr>
        <p:spPr bwMode="gray">
          <a:xfrm>
            <a:off x="-1260648" y="2036763"/>
            <a:ext cx="11421429" cy="2286659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 algn="ctr"/>
            <a:r>
              <a:rPr kumimoji="0" lang="en-US" altLang="ko-KR" sz="4000" kern="0" dirty="0"/>
              <a:t>ARTIK </a:t>
            </a:r>
            <a:r>
              <a:rPr kumimoji="0" lang="ko-KR" altLang="en-US" sz="4000" kern="0" dirty="0"/>
              <a:t>플랫폼을 활용한 </a:t>
            </a:r>
            <a:endParaRPr kumimoji="0" lang="en-US" altLang="ko-KR" sz="4000" kern="0" dirty="0"/>
          </a:p>
          <a:p>
            <a:pPr algn="ctr"/>
            <a:r>
              <a:rPr kumimoji="0" lang="en-US" altLang="ko-KR" sz="4000" kern="0" dirty="0"/>
              <a:t>IoT </a:t>
            </a:r>
            <a:r>
              <a:rPr kumimoji="0" lang="ko-KR" altLang="en-US" sz="4000" kern="0" dirty="0"/>
              <a:t>야외운동기구 연구</a:t>
            </a: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64A645E3-A164-4DBD-9183-74EEE179F9CA}"/>
              </a:ext>
            </a:extLst>
          </p:cNvPr>
          <p:cNvSpPr txBox="1">
            <a:spLocks/>
          </p:cNvSpPr>
          <p:nvPr/>
        </p:nvSpPr>
        <p:spPr bwMode="auto">
          <a:xfrm>
            <a:off x="539553" y="4437112"/>
            <a:ext cx="8015486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kumimoji="0" lang="ko-KR" altLang="en-US" sz="2000" b="1" kern="0" dirty="0">
                <a:solidFill>
                  <a:schemeClr val="bg1"/>
                </a:solidFill>
              </a:rPr>
              <a:t>서정현</a:t>
            </a:r>
            <a:r>
              <a:rPr kumimoji="0" lang="en-US" altLang="ko-KR" sz="2000" b="1" kern="0" dirty="0">
                <a:solidFill>
                  <a:schemeClr val="bg1"/>
                </a:solidFill>
              </a:rPr>
              <a:t>, </a:t>
            </a:r>
            <a:r>
              <a:rPr kumimoji="0" lang="ko-KR" altLang="en-US" sz="2000" b="1" kern="0" dirty="0" err="1">
                <a:solidFill>
                  <a:schemeClr val="bg1"/>
                </a:solidFill>
              </a:rPr>
              <a:t>신훈</a:t>
            </a:r>
            <a:r>
              <a:rPr kumimoji="0" lang="en-US" altLang="ko-KR" sz="2000" b="1" kern="0" dirty="0">
                <a:solidFill>
                  <a:schemeClr val="bg1"/>
                </a:solidFill>
              </a:rPr>
              <a:t>, </a:t>
            </a:r>
            <a:r>
              <a:rPr kumimoji="0" lang="ko-KR" altLang="en-US" sz="2000" b="1" kern="0" dirty="0">
                <a:solidFill>
                  <a:schemeClr val="bg1"/>
                </a:solidFill>
              </a:rPr>
              <a:t>이민우</a:t>
            </a:r>
            <a:r>
              <a:rPr kumimoji="0" lang="en-US" altLang="ko-KR" sz="2000" b="1" kern="0" dirty="0">
                <a:solidFill>
                  <a:schemeClr val="bg1"/>
                </a:solidFill>
              </a:rPr>
              <a:t>, </a:t>
            </a:r>
            <a:r>
              <a:rPr kumimoji="0" lang="ko-KR" altLang="en-US" sz="2000" b="1" kern="0" dirty="0">
                <a:solidFill>
                  <a:schemeClr val="bg1"/>
                </a:solidFill>
              </a:rPr>
              <a:t>조용훈</a:t>
            </a:r>
            <a:r>
              <a:rPr kumimoji="0" lang="en-US" altLang="ko-KR" sz="2000" b="1" kern="0" dirty="0">
                <a:solidFill>
                  <a:schemeClr val="bg1"/>
                </a:solidFill>
              </a:rPr>
              <a:t>, </a:t>
            </a:r>
            <a:r>
              <a:rPr kumimoji="0" lang="ko-KR" altLang="en-US" sz="2000" b="1" kern="0" dirty="0">
                <a:solidFill>
                  <a:schemeClr val="bg1"/>
                </a:solidFill>
              </a:rPr>
              <a:t>김동식</a:t>
            </a:r>
            <a:r>
              <a:rPr kumimoji="0" lang="en-US" altLang="ko-KR" sz="2000" b="1" kern="0" dirty="0">
                <a:solidFill>
                  <a:schemeClr val="bg1"/>
                </a:solidFill>
              </a:rPr>
              <a:t>, </a:t>
            </a:r>
            <a:r>
              <a:rPr kumimoji="0" lang="ko-KR" altLang="en-US" sz="2000" b="1" kern="0" dirty="0">
                <a:solidFill>
                  <a:schemeClr val="bg1"/>
                </a:solidFill>
              </a:rPr>
              <a:t>노광현</a:t>
            </a:r>
            <a:r>
              <a:rPr kumimoji="0" lang="en-US" altLang="ko-KR" sz="2000" b="1" kern="0" dirty="0">
                <a:solidFill>
                  <a:schemeClr val="bg1"/>
                </a:solidFill>
              </a:rPr>
              <a:t>,</a:t>
            </a:r>
            <a:br>
              <a:rPr kumimoji="0" lang="en-US" altLang="ko-KR" sz="2000" b="1" kern="0" dirty="0">
                <a:solidFill>
                  <a:schemeClr val="bg1"/>
                </a:solidFill>
              </a:rPr>
            </a:br>
            <a:r>
              <a:rPr kumimoji="0" lang="ko-KR" altLang="en-US" sz="2000" b="1" kern="0" dirty="0">
                <a:solidFill>
                  <a:schemeClr val="bg1"/>
                </a:solidFill>
              </a:rPr>
              <a:t>한성대학교 </a:t>
            </a:r>
            <a:r>
              <a:rPr kumimoji="0" lang="en-US" altLang="ko-KR" sz="2000" b="1" kern="0" dirty="0">
                <a:solidFill>
                  <a:schemeClr val="bg1"/>
                </a:solidFill>
              </a:rPr>
              <a:t>IT</a:t>
            </a:r>
            <a:r>
              <a:rPr kumimoji="0" lang="ko-KR" altLang="en-US" sz="2000" b="1" kern="0" dirty="0">
                <a:solidFill>
                  <a:schemeClr val="bg1"/>
                </a:solidFill>
              </a:rPr>
              <a:t>응용시스템공학과</a:t>
            </a:r>
            <a:r>
              <a:rPr kumimoji="0" lang="en-US" altLang="ko-KR" sz="2000" b="1" kern="0" dirty="0">
                <a:solidFill>
                  <a:schemeClr val="bg1"/>
                </a:solidFill>
              </a:rPr>
              <a:t>, (</a:t>
            </a:r>
            <a:r>
              <a:rPr kumimoji="0" lang="ko-KR" altLang="en-US" sz="2000" b="1" kern="0" dirty="0">
                <a:solidFill>
                  <a:schemeClr val="bg1"/>
                </a:solidFill>
              </a:rPr>
              <a:t>주</a:t>
            </a:r>
            <a:r>
              <a:rPr kumimoji="0" lang="en-US" altLang="ko-KR" sz="2000" b="1" kern="0" dirty="0">
                <a:solidFill>
                  <a:schemeClr val="bg1"/>
                </a:solidFill>
              </a:rPr>
              <a:t>)</a:t>
            </a:r>
            <a:r>
              <a:rPr kumimoji="0" lang="ko-KR" altLang="en-US" sz="2000" b="1" kern="0" dirty="0">
                <a:solidFill>
                  <a:schemeClr val="bg1"/>
                </a:solidFill>
              </a:rPr>
              <a:t>신아스포츠산업</a:t>
            </a:r>
            <a:br>
              <a:rPr kumimoji="0" lang="en-US" altLang="ko-KR" sz="1800" b="1" kern="0" dirty="0">
                <a:solidFill>
                  <a:schemeClr val="bg1"/>
                </a:solidFill>
              </a:rPr>
            </a:br>
            <a:r>
              <a:rPr kumimoji="0" lang="en-US" altLang="ko-KR" sz="1800" b="1" kern="0" dirty="0">
                <a:solidFill>
                  <a:schemeClr val="bg1"/>
                </a:solidFill>
              </a:rPr>
              <a:t>e-mail: seojeonghyeon0630@gmail.com, khrho@hansung.ac.kr, </a:t>
            </a:r>
          </a:p>
          <a:p>
            <a:pPr marL="0" indent="0" algn="ctr">
              <a:buNone/>
            </a:pPr>
            <a:r>
              <a:rPr kumimoji="0" lang="en-US" altLang="ko-KR" sz="1800" b="1" kern="0" dirty="0">
                <a:solidFill>
                  <a:schemeClr val="bg1"/>
                </a:solidFill>
              </a:rPr>
              <a:t>dskim@shinahsports.kr</a:t>
            </a:r>
          </a:p>
          <a:p>
            <a:pPr marL="0" indent="0" algn="ctr">
              <a:buNone/>
            </a:pPr>
            <a:r>
              <a:rPr kumimoji="0" lang="en-US" altLang="ko-KR" sz="1800" b="1" kern="0" dirty="0">
                <a:solidFill>
                  <a:schemeClr val="bg1"/>
                </a:solidFill>
              </a:rPr>
              <a:t>2018.07.17</a:t>
            </a:r>
            <a:endParaRPr kumimoji="0" lang="ko-KR" altLang="en-US" sz="1800" b="1" kern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136525"/>
            <a:ext cx="8576567" cy="563563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800" dirty="0">
                <a:latin typeface="+mn-ea"/>
              </a:rPr>
              <a:t>연구 배경 및 필요성</a:t>
            </a:r>
            <a:endParaRPr lang="en-US" altLang="ko-KR" sz="2800" dirty="0">
              <a:latin typeface="+mn-ea"/>
            </a:endParaRPr>
          </a:p>
        </p:txBody>
      </p:sp>
      <p:sp>
        <p:nvSpPr>
          <p:cNvPr id="717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9575" y="6400800"/>
            <a:ext cx="21336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7B81D344-0576-464C-B504-9C2075649AC1}" type="slidenum">
              <a:rPr kumimoji="0" lang="ko-KR" altLang="en-US" smtClean="0"/>
              <a:pPr eaLnBrk="1" hangingPunct="1"/>
              <a:t>2</a:t>
            </a:fld>
            <a:endParaRPr kumimoji="0" lang="en-US" altLang="ko-K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5912" y="1052736"/>
            <a:ext cx="8828088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>
                <a:latin typeface="+mn-ea"/>
              </a:rPr>
              <a:t>기술 개발의 필요성</a:t>
            </a:r>
            <a:endParaRPr lang="en-US" altLang="ko-KR" sz="22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900" dirty="0">
                <a:latin typeface="+mn-ea"/>
              </a:rPr>
              <a:t>이전에 사물인터넷 개념이 확산되고 다양한 제품 및 서비스에 </a:t>
            </a:r>
            <a:r>
              <a:rPr lang="en-US" altLang="ko-KR" sz="1900" dirty="0">
                <a:latin typeface="+mn-ea"/>
              </a:rPr>
              <a:t>IT </a:t>
            </a:r>
            <a:r>
              <a:rPr lang="ko-KR" altLang="en-US" sz="1900" dirty="0">
                <a:latin typeface="+mn-ea"/>
              </a:rPr>
              <a:t>기술이 접목</a:t>
            </a:r>
            <a:endParaRPr lang="en-US" altLang="ko-KR" sz="19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ko-KR" altLang="en-US" sz="1500" dirty="0">
                <a:latin typeface="+mn-ea"/>
              </a:rPr>
              <a:t> 최근에는 다양한 제품에 </a:t>
            </a:r>
            <a:r>
              <a:rPr lang="en-US" altLang="ko-KR" sz="1500" dirty="0">
                <a:latin typeface="+mn-ea"/>
              </a:rPr>
              <a:t>IoT</a:t>
            </a:r>
            <a:r>
              <a:rPr lang="ko-KR" altLang="en-US" sz="1500" dirty="0">
                <a:latin typeface="+mn-ea"/>
              </a:rPr>
              <a:t>를 탑재한 제품을 양산 화하는 시도가 진행</a:t>
            </a:r>
            <a:endParaRPr lang="en-US" altLang="ko-KR" sz="15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ko-KR" altLang="en-US" sz="1900" dirty="0">
                <a:latin typeface="+mn-ea"/>
              </a:rPr>
              <a:t>대부분의 하드웨어 개발 도구가 교육 목적으로 제공되고 있기 때문에 상업화 하는 데 무리가 있음</a:t>
            </a:r>
            <a:endParaRPr lang="en-US" altLang="ko-KR" sz="19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>
                <a:latin typeface="+mn-ea"/>
              </a:rPr>
              <a:t> </a:t>
            </a:r>
            <a:r>
              <a:rPr lang="ko-KR" altLang="en-US" sz="1500" dirty="0">
                <a:latin typeface="+mn-ea"/>
              </a:rPr>
              <a:t>이러한 단점을 개선한 삼성의 </a:t>
            </a:r>
            <a:r>
              <a:rPr lang="en-US" altLang="ko-KR" sz="1500" dirty="0">
                <a:latin typeface="+mn-ea"/>
              </a:rPr>
              <a:t>ARTIK</a:t>
            </a:r>
            <a:r>
              <a:rPr lang="ko-KR" altLang="en-US" sz="1500" dirty="0">
                <a:latin typeface="+mn-ea"/>
              </a:rPr>
              <a:t>플랫폼은 보안 등의 여러 가지 이슈에 대비한 양산형 </a:t>
            </a:r>
            <a:r>
              <a:rPr lang="en-US" altLang="ko-KR" sz="1500" dirty="0">
                <a:latin typeface="+mn-ea"/>
              </a:rPr>
              <a:t>IoT </a:t>
            </a:r>
            <a:r>
              <a:rPr lang="ko-KR" altLang="en-US" sz="1500" dirty="0">
                <a:latin typeface="+mn-ea"/>
              </a:rPr>
              <a:t>플랫폼을 제공</a:t>
            </a:r>
            <a:endParaRPr lang="en-US" altLang="ko-KR" sz="2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200" dirty="0">
                <a:latin typeface="+mn-ea"/>
              </a:rPr>
              <a:t>기술개발의 목표</a:t>
            </a:r>
            <a:endParaRPr lang="en-US" altLang="ko-KR" sz="22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900" dirty="0">
                <a:latin typeface="+mn-ea"/>
              </a:rPr>
              <a:t>ARTIK </a:t>
            </a:r>
            <a:r>
              <a:rPr lang="ko-KR" altLang="en-US" sz="1900" dirty="0">
                <a:latin typeface="+mn-ea"/>
              </a:rPr>
              <a:t>플랫폼을 활용하여 양산형 </a:t>
            </a:r>
            <a:r>
              <a:rPr lang="en-US" altLang="ko-KR" sz="1900" dirty="0">
                <a:latin typeface="+mn-ea"/>
              </a:rPr>
              <a:t>IoT </a:t>
            </a:r>
            <a:r>
              <a:rPr lang="ko-KR" altLang="en-US" sz="1900" dirty="0">
                <a:latin typeface="+mn-ea"/>
              </a:rPr>
              <a:t>야외체육기구 개발</a:t>
            </a:r>
            <a:endParaRPr lang="en-US" altLang="ko-KR" sz="19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900" dirty="0">
                <a:latin typeface="+mn-ea"/>
              </a:rPr>
              <a:t>웹과 앱에 대한 기능을 추가적으로 연구하고 구현</a:t>
            </a:r>
            <a:endParaRPr lang="en-US" altLang="ko-KR" sz="19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900" dirty="0">
                <a:latin typeface="+mn-ea"/>
              </a:rPr>
              <a:t>중국 상하이에서 주최되었던 국제 스포츠용품 전시회에 출품</a:t>
            </a:r>
            <a:endParaRPr kumimoji="0" lang="en-US" altLang="ko-KR" sz="1800" kern="0" dirty="0">
              <a:solidFill>
                <a:srgbClr val="0D0D0D"/>
              </a:solidFill>
              <a:latin typeface="+mn-ea"/>
            </a:endParaRPr>
          </a:p>
          <a:p>
            <a:pPr lvl="2">
              <a:spcBef>
                <a:spcPts val="1200"/>
              </a:spcBef>
            </a:pPr>
            <a:endParaRPr kumimoji="0" lang="en-US" altLang="ko-KR" sz="1400" kern="0" dirty="0">
              <a:solidFill>
                <a:srgbClr val="0D0D0D"/>
              </a:solidFill>
              <a:latin typeface="+mn-ea"/>
            </a:endParaRPr>
          </a:p>
          <a:p>
            <a:pPr lvl="2">
              <a:spcBef>
                <a:spcPts val="1200"/>
              </a:spcBef>
            </a:pPr>
            <a:endParaRPr kumimoji="0" lang="en-US" altLang="ko-KR" sz="1600" kern="0" dirty="0">
              <a:solidFill>
                <a:srgbClr val="0D0D0D"/>
              </a:solidFill>
              <a:latin typeface="+mn-ea"/>
            </a:endParaRPr>
          </a:p>
          <a:p>
            <a:pPr lvl="1">
              <a:spcBef>
                <a:spcPts val="1200"/>
              </a:spcBef>
            </a:pPr>
            <a:endParaRPr kumimoji="0" lang="en-US" altLang="ko-KR" sz="300" b="1" kern="0" dirty="0">
              <a:solidFill>
                <a:srgbClr val="0D0D0D"/>
              </a:solidFill>
              <a:latin typeface="+mn-ea"/>
            </a:endParaRPr>
          </a:p>
          <a:p>
            <a:pPr lvl="1">
              <a:spcBef>
                <a:spcPts val="1200"/>
              </a:spcBef>
            </a:pPr>
            <a:endParaRPr kumimoji="0" lang="en-US" altLang="ko-KR" sz="2000" kern="0" dirty="0">
              <a:solidFill>
                <a:srgbClr val="0D0D0D"/>
              </a:solidFill>
              <a:latin typeface="+mn-ea"/>
              <a:ea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56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28600"/>
            <a:ext cx="8784976" cy="563563"/>
          </a:xfrm>
        </p:spPr>
        <p:txBody>
          <a:bodyPr/>
          <a:lstStyle/>
          <a:p>
            <a:r>
              <a:rPr lang="en-US" altLang="ko-KR" sz="2800" dirty="0">
                <a:latin typeface="+mj-ea"/>
              </a:rPr>
              <a:t>2.  </a:t>
            </a:r>
            <a:r>
              <a:rPr lang="ko-KR" altLang="en-US" sz="2800" dirty="0">
                <a:latin typeface="+mj-ea"/>
              </a:rPr>
              <a:t>계획</a:t>
            </a:r>
            <a:r>
              <a:rPr lang="en-US" altLang="ko-KR" sz="2800" dirty="0">
                <a:latin typeface="+mj-ea"/>
              </a:rPr>
              <a:t>(</a:t>
            </a:r>
            <a:r>
              <a:rPr lang="ko-KR" altLang="en-US" sz="2800" dirty="0">
                <a:latin typeface="+mj-ea"/>
              </a:rPr>
              <a:t>구성도</a:t>
            </a:r>
            <a:r>
              <a:rPr lang="en-US" altLang="ko-KR" sz="2800" dirty="0">
                <a:latin typeface="+mj-ea"/>
              </a:rPr>
              <a:t>,</a:t>
            </a:r>
            <a:r>
              <a:rPr lang="ko-KR" altLang="en-US" sz="2800" dirty="0">
                <a:latin typeface="+mj-ea"/>
              </a:rPr>
              <a:t>기능</a:t>
            </a:r>
            <a:r>
              <a:rPr lang="en-US" altLang="ko-KR" sz="2800" dirty="0">
                <a:latin typeface="+mj-ea"/>
              </a:rPr>
              <a:t>)</a:t>
            </a:r>
            <a:endParaRPr lang="ko-KR" altLang="en-US" sz="2800" dirty="0">
              <a:latin typeface="+mj-ea"/>
            </a:endParaRPr>
          </a:p>
        </p:txBody>
      </p:sp>
      <p:sp>
        <p:nvSpPr>
          <p:cNvPr id="717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9575" y="6400800"/>
            <a:ext cx="21336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7B81D344-0576-464C-B504-9C2075649AC1}" type="slidenum">
              <a:rPr kumimoji="0" lang="ko-KR" altLang="en-US" smtClean="0"/>
              <a:pPr eaLnBrk="1" hangingPunct="1"/>
              <a:t>3</a:t>
            </a:fld>
            <a:endParaRPr kumimoji="0" lang="en-US" altLang="ko-K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5912" y="1052736"/>
            <a:ext cx="851217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2200" dirty="0"/>
              <a:t>시스템 구성</a:t>
            </a:r>
          </a:p>
          <a:p>
            <a:pPr lvl="1"/>
            <a:r>
              <a:rPr lang="ko-KR" altLang="en-US" sz="1900" dirty="0"/>
              <a:t>사용자가 스마트폰의 </a:t>
            </a:r>
            <a:r>
              <a:rPr lang="en-US" altLang="ko-KR" sz="1900" dirty="0"/>
              <a:t>NFC</a:t>
            </a:r>
            <a:r>
              <a:rPr lang="ko-KR" altLang="en-US" sz="1900" dirty="0"/>
              <a:t>를 </a:t>
            </a:r>
            <a:r>
              <a:rPr lang="en-US" altLang="ko-KR" sz="1900" dirty="0"/>
              <a:t>IoT </a:t>
            </a:r>
            <a:r>
              <a:rPr lang="ko-KR" altLang="en-US" sz="1900" dirty="0"/>
              <a:t>야외운동기구에 </a:t>
            </a:r>
            <a:r>
              <a:rPr lang="ko-KR" altLang="en-US" sz="1900" dirty="0" err="1"/>
              <a:t>태그하게</a:t>
            </a:r>
            <a:r>
              <a:rPr lang="ko-KR" altLang="en-US" sz="1900" dirty="0"/>
              <a:t> 되면 </a:t>
            </a:r>
            <a:r>
              <a:rPr lang="en-US" altLang="ko-KR" sz="1900" dirty="0"/>
              <a:t>IoT </a:t>
            </a:r>
            <a:r>
              <a:rPr lang="ko-KR" altLang="en-US" sz="1900" dirty="0"/>
              <a:t>야외운동기구는 사용자가 회원인지 아닌지를 구분하여 로그인 서비스를 실시</a:t>
            </a:r>
            <a:endParaRPr lang="en-US" altLang="ko-KR" sz="1900" dirty="0"/>
          </a:p>
          <a:p>
            <a:pPr lvl="1"/>
            <a:r>
              <a:rPr lang="ko-KR" altLang="en-US" sz="1900" dirty="0"/>
              <a:t>사용자 운동량을 자동 측정하여 </a:t>
            </a:r>
            <a:r>
              <a:rPr lang="en-US" altLang="ko-KR" sz="1900" dirty="0"/>
              <a:t>LTE-M </a:t>
            </a:r>
            <a:r>
              <a:rPr lang="ko-KR" altLang="en-US" sz="1900" dirty="0"/>
              <a:t>모뎀을 통해 서버에 저장하고 사용자는 스마트폰과 </a:t>
            </a:r>
            <a:r>
              <a:rPr lang="en-US" altLang="ko-KR" sz="1900" dirty="0"/>
              <a:t>PC</a:t>
            </a:r>
            <a:r>
              <a:rPr lang="ko-KR" altLang="en-US" sz="1900" dirty="0"/>
              <a:t>를 활용하여 자신의 운동 이력 정보를 확인 가능</a:t>
            </a:r>
            <a:endParaRPr kumimoji="0" lang="en-US" altLang="ko-KR" sz="1900" kern="0" dirty="0">
              <a:solidFill>
                <a:srgbClr val="0D0D0D"/>
              </a:solidFill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DD791-C30A-4CD0-B12F-000F69C1759F}"/>
              </a:ext>
            </a:extLst>
          </p:cNvPr>
          <p:cNvSpPr txBox="1"/>
          <p:nvPr/>
        </p:nvSpPr>
        <p:spPr>
          <a:xfrm>
            <a:off x="3278600" y="6126972"/>
            <a:ext cx="2586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Fig. 1. System configuration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C5C191-200A-412E-A26F-A0979C701A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50" y="3533004"/>
            <a:ext cx="4847500" cy="253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87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9575" y="6400800"/>
            <a:ext cx="21336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7B81D344-0576-464C-B504-9C2075649AC1}" type="slidenum">
              <a:rPr kumimoji="0" lang="ko-KR" altLang="en-US" smtClean="0"/>
              <a:pPr eaLnBrk="1" hangingPunct="1"/>
              <a:t>4</a:t>
            </a:fld>
            <a:endParaRPr kumimoji="0" lang="en-US" altLang="ko-K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5912" y="1052736"/>
            <a:ext cx="851217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/>
              <a:t>시스템 주요기능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en-US" altLang="ko-KR" sz="1900" dirty="0"/>
              <a:t>IoT </a:t>
            </a:r>
            <a:r>
              <a:rPr lang="ko-KR" altLang="en-US" sz="1900" dirty="0"/>
              <a:t>야외운동기구 기능</a:t>
            </a:r>
            <a:endParaRPr lang="en-US" altLang="ko-KR" sz="19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F63084B-FD90-47EF-BB5C-3019D2671F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28600"/>
            <a:ext cx="8784976" cy="563563"/>
          </a:xfrm>
        </p:spPr>
        <p:txBody>
          <a:bodyPr/>
          <a:lstStyle/>
          <a:p>
            <a:r>
              <a:rPr lang="en-US" altLang="ko-KR" sz="2800" dirty="0">
                <a:latin typeface="+mj-ea"/>
              </a:rPr>
              <a:t>2.  </a:t>
            </a:r>
            <a:r>
              <a:rPr lang="ko-KR" altLang="en-US" sz="2800" dirty="0">
                <a:latin typeface="+mj-ea"/>
              </a:rPr>
              <a:t>계획</a:t>
            </a:r>
            <a:r>
              <a:rPr lang="en-US" altLang="ko-KR" sz="2800" dirty="0">
                <a:latin typeface="+mj-ea"/>
              </a:rPr>
              <a:t>(</a:t>
            </a:r>
            <a:r>
              <a:rPr lang="ko-KR" altLang="en-US" sz="2800" dirty="0">
                <a:latin typeface="+mj-ea"/>
              </a:rPr>
              <a:t>구성도</a:t>
            </a:r>
            <a:r>
              <a:rPr lang="en-US" altLang="ko-KR" sz="2800" dirty="0">
                <a:latin typeface="+mj-ea"/>
              </a:rPr>
              <a:t>,</a:t>
            </a:r>
            <a:r>
              <a:rPr lang="ko-KR" altLang="en-US" sz="2800" dirty="0">
                <a:latin typeface="+mj-ea"/>
              </a:rPr>
              <a:t>기능</a:t>
            </a:r>
            <a:r>
              <a:rPr lang="en-US" altLang="ko-KR" sz="2800" dirty="0">
                <a:latin typeface="+mj-ea"/>
              </a:rPr>
              <a:t>)</a:t>
            </a:r>
            <a:endParaRPr lang="ko-KR" altLang="en-US" sz="2800" dirty="0">
              <a:latin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D00EFF-CB33-4037-8662-48DEE075ABA9}"/>
              </a:ext>
            </a:extLst>
          </p:cNvPr>
          <p:cNvGrpSpPr/>
          <p:nvPr/>
        </p:nvGrpSpPr>
        <p:grpSpPr>
          <a:xfrm>
            <a:off x="1852269" y="1988840"/>
            <a:ext cx="5439460" cy="4629084"/>
            <a:chOff x="2286553" y="1437234"/>
            <a:chExt cx="6685537" cy="526868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020C376-B7C7-4671-BA1E-305DC29F9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2105" y="1437234"/>
              <a:ext cx="4487790" cy="5268686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B386208-36C5-4C87-8532-AF9DDE73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734" y="1842888"/>
              <a:ext cx="3486505" cy="1033038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F6B873A-58AC-44D5-8958-F62C45C35F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7494" y="2875926"/>
              <a:ext cx="2136822" cy="1502669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2E313CE-EF67-42A1-9E8A-850B33D8C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86553" y="4422193"/>
              <a:ext cx="2936243" cy="144854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A7E38FB-BF68-44BA-9802-39935C8B1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3053" y="3063128"/>
              <a:ext cx="2259037" cy="221986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F11F43E-D820-4372-A785-BE6A508E7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41045" y="2985029"/>
              <a:ext cx="325515" cy="32551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AC7D04B-8C92-4CF8-915E-6BA3793B2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5992" y="2985029"/>
              <a:ext cx="224247" cy="32551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chemeClr val="accent1">
                    <a:lumMod val="45000"/>
                    <a:lumOff val="55000"/>
                  </a:schemeClr>
                </a:gs>
                <a:gs pos="88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p:spPr>
        </p:pic>
      </p:grpSp>
    </p:spTree>
    <p:extLst>
      <p:ext uri="{BB962C8B-B14F-4D97-AF65-F5344CB8AC3E}">
        <p14:creationId xmlns:p14="http://schemas.microsoft.com/office/powerpoint/2010/main" val="3234910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9575" y="6400800"/>
            <a:ext cx="21336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7B81D344-0576-464C-B504-9C2075649AC1}" type="slidenum">
              <a:rPr kumimoji="0" lang="ko-KR" altLang="en-US" smtClean="0"/>
              <a:pPr eaLnBrk="1" hangingPunct="1"/>
              <a:t>5</a:t>
            </a:fld>
            <a:endParaRPr kumimoji="0" lang="en-US" altLang="ko-K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5912" y="1052736"/>
            <a:ext cx="851217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200" dirty="0"/>
              <a:t>시스템 주요기능</a:t>
            </a:r>
            <a:endParaRPr lang="en-US" altLang="ko-KR" sz="2200" dirty="0"/>
          </a:p>
          <a:p>
            <a:pPr lvl="1">
              <a:lnSpc>
                <a:spcPct val="150000"/>
              </a:lnSpc>
            </a:pPr>
            <a:r>
              <a:rPr lang="ko-KR" altLang="en-US" sz="1900" dirty="0"/>
              <a:t>단말기</a:t>
            </a:r>
            <a:r>
              <a:rPr lang="en-US" altLang="ko-KR" sz="1900" dirty="0"/>
              <a:t>(</a:t>
            </a:r>
            <a:r>
              <a:rPr lang="ko-KR" altLang="en-US" sz="1900" dirty="0"/>
              <a:t>스마트폰</a:t>
            </a:r>
            <a:r>
              <a:rPr lang="en-US" altLang="ko-KR" sz="1900" dirty="0"/>
              <a:t>, PC)</a:t>
            </a:r>
            <a:r>
              <a:rPr lang="ko-KR" altLang="en-US" sz="1900" dirty="0"/>
              <a:t> 기능</a:t>
            </a:r>
            <a:endParaRPr lang="en-US" altLang="ko-KR" sz="1900" dirty="0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F63084B-FD90-47EF-BB5C-3019D2671F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228600"/>
            <a:ext cx="8784976" cy="563563"/>
          </a:xfrm>
        </p:spPr>
        <p:txBody>
          <a:bodyPr/>
          <a:lstStyle/>
          <a:p>
            <a:r>
              <a:rPr lang="en-US" altLang="ko-KR" sz="2800" dirty="0">
                <a:latin typeface="+mj-ea"/>
              </a:rPr>
              <a:t>2.  </a:t>
            </a:r>
            <a:r>
              <a:rPr lang="ko-KR" altLang="en-US" sz="2800" dirty="0">
                <a:latin typeface="+mj-ea"/>
              </a:rPr>
              <a:t>계획</a:t>
            </a:r>
            <a:r>
              <a:rPr lang="en-US" altLang="ko-KR" sz="2800" dirty="0">
                <a:latin typeface="+mj-ea"/>
              </a:rPr>
              <a:t>(</a:t>
            </a:r>
            <a:r>
              <a:rPr lang="ko-KR" altLang="en-US" sz="2800" dirty="0">
                <a:latin typeface="+mj-ea"/>
              </a:rPr>
              <a:t>구성도</a:t>
            </a:r>
            <a:r>
              <a:rPr lang="en-US" altLang="ko-KR" sz="2800" dirty="0">
                <a:latin typeface="+mj-ea"/>
              </a:rPr>
              <a:t>,</a:t>
            </a:r>
            <a:r>
              <a:rPr lang="ko-KR" altLang="en-US" sz="2800" dirty="0">
                <a:latin typeface="+mj-ea"/>
              </a:rPr>
              <a:t>기능</a:t>
            </a:r>
            <a:r>
              <a:rPr lang="en-US" altLang="ko-KR" sz="2800" dirty="0">
                <a:latin typeface="+mj-ea"/>
              </a:rPr>
              <a:t>)</a:t>
            </a:r>
            <a:endParaRPr lang="ko-KR" altLang="en-US" sz="2800" dirty="0">
              <a:latin typeface="+mj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F59BBB1-AB4F-4060-934C-4E6E09D37AF7}"/>
              </a:ext>
            </a:extLst>
          </p:cNvPr>
          <p:cNvGrpSpPr/>
          <p:nvPr/>
        </p:nvGrpSpPr>
        <p:grpSpPr>
          <a:xfrm>
            <a:off x="1367644" y="2155097"/>
            <a:ext cx="6408712" cy="4571181"/>
            <a:chOff x="3449732" y="1775505"/>
            <a:chExt cx="5500688" cy="3962400"/>
          </a:xfrm>
        </p:grpSpPr>
        <p:pic>
          <p:nvPicPr>
            <p:cNvPr id="23" name="Picture 2" descr="DD">
              <a:extLst>
                <a:ext uri="{FF2B5EF4-FFF2-40B4-BE49-F238E27FC236}">
                  <a16:creationId xmlns:a16="http://schemas.microsoft.com/office/drawing/2014/main" id="{CC125CC0-2976-40B0-B6EF-6823DA9B4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9732" y="1775505"/>
              <a:ext cx="2314575" cy="396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7C461EB-2053-4074-B426-6BE428C84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4307" y="1775505"/>
              <a:ext cx="3086100" cy="100012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56BF672-4AB7-4171-B789-54ED346D4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4307" y="2951842"/>
              <a:ext cx="3181350" cy="1304925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EE18BC4-241C-43BE-BE4D-98231AB65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59545" y="4168109"/>
              <a:ext cx="3190875" cy="13525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492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03C498E-AF49-4057-AEE0-687AFB21A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707245"/>
            <a:ext cx="4345626" cy="166439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DCDC24D-AD2F-43A5-BCF7-88C2DF8D6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60" y="5252856"/>
            <a:ext cx="2562894" cy="1458185"/>
          </a:xfrm>
          <a:prstGeom prst="rect">
            <a:avLst/>
          </a:prstGeom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28600"/>
            <a:ext cx="8784976" cy="563563"/>
          </a:xfrm>
        </p:spPr>
        <p:txBody>
          <a:bodyPr/>
          <a:lstStyle/>
          <a:p>
            <a:r>
              <a:rPr lang="en-US" altLang="ko-KR" sz="2800" dirty="0"/>
              <a:t>3.  </a:t>
            </a:r>
            <a:r>
              <a:rPr lang="ko-KR" altLang="en-US" sz="2800" dirty="0"/>
              <a:t>개발 환경</a:t>
            </a:r>
          </a:p>
        </p:txBody>
      </p:sp>
      <p:sp>
        <p:nvSpPr>
          <p:cNvPr id="717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9575" y="6400800"/>
            <a:ext cx="21336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7B81D344-0576-464C-B504-9C2075649AC1}" type="slidenum">
              <a:rPr kumimoji="0" lang="ko-KR" altLang="en-US" smtClean="0"/>
              <a:pPr eaLnBrk="1" hangingPunct="1"/>
              <a:t>6</a:t>
            </a:fld>
            <a:endParaRPr kumimoji="0" lang="en-US" altLang="ko-K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5912" y="1052736"/>
            <a:ext cx="851217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ko-KR" sz="2000" dirty="0"/>
              <a:t>IoT </a:t>
            </a:r>
            <a:r>
              <a:rPr lang="ko-KR" altLang="en-US" sz="2000" dirty="0"/>
              <a:t>야외운동기구 시스템 구현을 위한 개발 환경은 다음과 같다</a:t>
            </a:r>
            <a:r>
              <a:rPr lang="en-US" altLang="ko-KR" sz="20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 IoT </a:t>
            </a:r>
            <a:r>
              <a:rPr lang="ko-KR" altLang="en-US" sz="2000" dirty="0"/>
              <a:t>야외운동기구 </a:t>
            </a:r>
            <a:r>
              <a:rPr lang="en-US" altLang="ko-KR" sz="2000" dirty="0"/>
              <a:t>- </a:t>
            </a:r>
            <a:r>
              <a:rPr lang="en-US" altLang="ko-KR" sz="2000" b="1" dirty="0"/>
              <a:t>HW</a:t>
            </a:r>
            <a:endParaRPr lang="ko-KR" altLang="en-US" sz="1000" dirty="0"/>
          </a:p>
          <a:p>
            <a:pPr lvl="1"/>
            <a:r>
              <a:rPr lang="ko-KR" altLang="en-US" sz="1900" dirty="0"/>
              <a:t>개발환경 </a:t>
            </a:r>
            <a:r>
              <a:rPr lang="en-US" altLang="ko-KR" sz="1900" dirty="0"/>
              <a:t>: ARTIK530, 10</a:t>
            </a:r>
            <a:r>
              <a:rPr lang="ko-KR" altLang="en-US" sz="1900" dirty="0"/>
              <a:t>인치 모니터</a:t>
            </a:r>
            <a:r>
              <a:rPr lang="en-US" altLang="ko-KR" sz="1900" dirty="0"/>
              <a:t>, </a:t>
            </a:r>
            <a:r>
              <a:rPr lang="ko-KR" altLang="en-US" sz="1900" dirty="0"/>
              <a:t>각종센서</a:t>
            </a:r>
            <a:endParaRPr lang="en-US" altLang="ko-KR" sz="1900" dirty="0"/>
          </a:p>
          <a:p>
            <a:pPr marL="457200" lvl="1" indent="0">
              <a:buNone/>
            </a:pPr>
            <a:r>
              <a:rPr lang="en-US" altLang="ko-KR" sz="1900" dirty="0"/>
              <a:t>	(</a:t>
            </a:r>
            <a:r>
              <a:rPr lang="ko-KR" altLang="en-US" sz="1900" dirty="0"/>
              <a:t>조도센서</a:t>
            </a:r>
            <a:r>
              <a:rPr lang="en-US" altLang="ko-KR" sz="1900" dirty="0"/>
              <a:t>, </a:t>
            </a:r>
            <a:r>
              <a:rPr lang="ko-KR" altLang="en-US" sz="1900" dirty="0"/>
              <a:t>적외선 거리측정센서</a:t>
            </a:r>
            <a:r>
              <a:rPr lang="en-US" altLang="ko-KR" sz="1900" dirty="0"/>
              <a:t>, </a:t>
            </a:r>
            <a:r>
              <a:rPr lang="ko-KR" altLang="en-US" sz="1900" dirty="0"/>
              <a:t>포토센서</a:t>
            </a:r>
            <a:r>
              <a:rPr lang="en-US" altLang="ko-KR" sz="1900" dirty="0"/>
              <a:t>, </a:t>
            </a:r>
            <a:r>
              <a:rPr lang="ko-KR" altLang="en-US" sz="1900" dirty="0"/>
              <a:t>미세먼지 측정센서</a:t>
            </a:r>
            <a:r>
              <a:rPr lang="en-US" altLang="ko-KR" sz="1900" dirty="0"/>
              <a:t>)</a:t>
            </a:r>
          </a:p>
          <a:p>
            <a:pPr lvl="1"/>
            <a:r>
              <a:rPr lang="ko-KR" altLang="en-US" sz="1900" dirty="0"/>
              <a:t>운영체제 </a:t>
            </a:r>
            <a:r>
              <a:rPr lang="en-US" altLang="ko-KR" sz="1900" dirty="0"/>
              <a:t>: Ubuntu 16.04</a:t>
            </a:r>
          </a:p>
          <a:p>
            <a:pPr lvl="1"/>
            <a:r>
              <a:rPr lang="ko-KR" altLang="en-US" sz="1900" dirty="0"/>
              <a:t>개발언어 </a:t>
            </a:r>
            <a:r>
              <a:rPr lang="en-US" altLang="ko-KR" sz="1900" dirty="0"/>
              <a:t>: Python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000" dirty="0"/>
              <a:t>스마트폰 앱 </a:t>
            </a:r>
            <a:r>
              <a:rPr lang="en-US" altLang="ko-KR" sz="2000" dirty="0"/>
              <a:t>- </a:t>
            </a:r>
            <a:r>
              <a:rPr lang="en-US" altLang="ko-KR" sz="2000" b="1" dirty="0"/>
              <a:t>App</a:t>
            </a:r>
            <a:endParaRPr lang="ko-KR" altLang="en-US" sz="1000" dirty="0"/>
          </a:p>
          <a:p>
            <a:pPr lvl="1"/>
            <a:r>
              <a:rPr lang="ko-KR" altLang="en-US" sz="1900" dirty="0"/>
              <a:t>개발환경 </a:t>
            </a:r>
            <a:r>
              <a:rPr lang="en-US" altLang="ko-KR" sz="1900" dirty="0"/>
              <a:t>: Android Studio</a:t>
            </a:r>
          </a:p>
          <a:p>
            <a:pPr lvl="1"/>
            <a:r>
              <a:rPr lang="ko-KR" altLang="en-US" sz="1900" dirty="0"/>
              <a:t>운영체제 </a:t>
            </a:r>
            <a:r>
              <a:rPr lang="en-US" altLang="ko-KR" sz="1900" dirty="0"/>
              <a:t>: Android 6.0 ~</a:t>
            </a:r>
          </a:p>
          <a:p>
            <a:pPr lvl="1"/>
            <a:r>
              <a:rPr lang="ko-KR" altLang="en-US" sz="1900" dirty="0"/>
              <a:t>개발언어 </a:t>
            </a:r>
            <a:r>
              <a:rPr lang="en-US" altLang="ko-KR" sz="1900" dirty="0"/>
              <a:t>: Java 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2000" dirty="0"/>
              <a:t>IoT </a:t>
            </a:r>
            <a:r>
              <a:rPr lang="ko-KR" altLang="en-US" sz="2000" dirty="0"/>
              <a:t>야외운동기구 웹서버 </a:t>
            </a:r>
            <a:r>
              <a:rPr lang="en-US" altLang="ko-KR" sz="2000" dirty="0"/>
              <a:t>- </a:t>
            </a:r>
            <a:r>
              <a:rPr lang="en-US" altLang="ko-KR" sz="2000" b="1" dirty="0"/>
              <a:t>Server</a:t>
            </a:r>
            <a:endParaRPr lang="ko-KR" altLang="en-US" sz="1000" dirty="0"/>
          </a:p>
          <a:p>
            <a:pPr lvl="1"/>
            <a:r>
              <a:rPr lang="ko-KR" altLang="en-US" sz="1900" dirty="0"/>
              <a:t>개발환경 </a:t>
            </a:r>
            <a:r>
              <a:rPr lang="en-US" altLang="ko-KR" sz="1900" dirty="0"/>
              <a:t>: </a:t>
            </a:r>
            <a:r>
              <a:rPr lang="ko-KR" altLang="en-US" sz="1900" dirty="0"/>
              <a:t>전자 정부 프레임워크</a:t>
            </a:r>
          </a:p>
          <a:p>
            <a:pPr lvl="1"/>
            <a:r>
              <a:rPr lang="ko-KR" altLang="en-US" sz="1900" dirty="0"/>
              <a:t>운영체제 </a:t>
            </a:r>
            <a:r>
              <a:rPr lang="en-US" altLang="ko-KR" sz="1900" dirty="0"/>
              <a:t>: Window Server 2002</a:t>
            </a:r>
          </a:p>
          <a:p>
            <a:pPr lvl="1"/>
            <a:r>
              <a:rPr lang="ko-KR" altLang="en-US" sz="1900" dirty="0"/>
              <a:t>개발언어 </a:t>
            </a:r>
            <a:r>
              <a:rPr lang="en-US" altLang="ko-KR" sz="1900" dirty="0"/>
              <a:t>: Spring Framework, Angular Framework</a:t>
            </a:r>
            <a:endParaRPr lang="ko-KR" altLang="en-US" sz="19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ko-KR" altLang="en-US" sz="1600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43D252-56DB-4AA4-B2BE-B11E674BE7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856" y="2368159"/>
            <a:ext cx="3387144" cy="178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6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28600"/>
            <a:ext cx="8784976" cy="563563"/>
          </a:xfrm>
        </p:spPr>
        <p:txBody>
          <a:bodyPr/>
          <a:lstStyle/>
          <a:p>
            <a:r>
              <a:rPr lang="en-US" altLang="ko-KR" sz="2800" dirty="0"/>
              <a:t>4.  </a:t>
            </a:r>
            <a:r>
              <a:rPr lang="ko-KR" altLang="en-US" sz="2800" dirty="0"/>
              <a:t>개발 결과</a:t>
            </a:r>
          </a:p>
        </p:txBody>
      </p:sp>
      <p:sp>
        <p:nvSpPr>
          <p:cNvPr id="717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9575" y="6400800"/>
            <a:ext cx="21336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7B81D344-0576-464C-B504-9C2075649AC1}" type="slidenum">
              <a:rPr kumimoji="0" lang="ko-KR" altLang="en-US" smtClean="0"/>
              <a:pPr eaLnBrk="1" hangingPunct="1"/>
              <a:t>7</a:t>
            </a:fld>
            <a:endParaRPr kumimoji="0" lang="en-US" altLang="ko-K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5912" y="1052736"/>
            <a:ext cx="851217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2000" dirty="0"/>
              <a:t>IoT </a:t>
            </a:r>
            <a:r>
              <a:rPr lang="ko-KR" altLang="en-US" sz="2000" dirty="0"/>
              <a:t>야외체육기구는 달리기 운동기구를 대표적으로 개발 적용 중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본 연구에서 개발된 양산형 </a:t>
            </a:r>
            <a:r>
              <a:rPr lang="en-US" altLang="ko-KR" sz="2000" dirty="0"/>
              <a:t>IoT </a:t>
            </a:r>
            <a:r>
              <a:rPr lang="ko-KR" altLang="en-US" sz="2000" dirty="0"/>
              <a:t>야외운동기구 시스템을 </a:t>
            </a:r>
            <a:r>
              <a:rPr lang="en-US" altLang="ko-KR" sz="2000" dirty="0"/>
              <a:t>2018</a:t>
            </a:r>
            <a:r>
              <a:rPr lang="ko-KR" altLang="en-US" sz="2000" dirty="0"/>
              <a:t>년 </a:t>
            </a:r>
            <a:r>
              <a:rPr lang="en-US" altLang="ko-KR" sz="2000" dirty="0"/>
              <a:t>5</a:t>
            </a:r>
            <a:r>
              <a:rPr lang="ko-KR" altLang="en-US" sz="2000" dirty="0"/>
              <a:t>월 </a:t>
            </a:r>
            <a:r>
              <a:rPr lang="en-US" altLang="ko-KR" sz="2000" dirty="0"/>
              <a:t>25</a:t>
            </a:r>
            <a:r>
              <a:rPr lang="ko-KR" altLang="en-US" sz="2000" dirty="0"/>
              <a:t>일</a:t>
            </a:r>
            <a:r>
              <a:rPr lang="en-US" altLang="ko-KR" sz="2000" dirty="0"/>
              <a:t>~27</a:t>
            </a:r>
            <a:r>
              <a:rPr lang="ko-KR" altLang="en-US" sz="2000" dirty="0"/>
              <a:t>일 기간 중에 중국 상하이에서 개최된 </a:t>
            </a:r>
            <a:r>
              <a:rPr lang="en-US" altLang="ko-KR" sz="2000" dirty="0"/>
              <a:t>2018 </a:t>
            </a:r>
            <a:r>
              <a:rPr lang="ko-KR" altLang="en-US" sz="2000" dirty="0"/>
              <a:t>국제 스포츠용품전시회에 전시</a:t>
            </a: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ko-KR" altLang="en-US" sz="1600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B1663D-1697-4853-95CC-4F10108FA28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0" t="15929" r="6740" b="51032"/>
          <a:stretch/>
        </p:blipFill>
        <p:spPr bwMode="auto">
          <a:xfrm>
            <a:off x="587366" y="3101814"/>
            <a:ext cx="2016418" cy="10285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4B57D67-1E2D-47DB-89AB-71DE84D617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65" y="4369447"/>
            <a:ext cx="2016418" cy="1946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B442A6-6E3F-4E78-A0F5-DD59DB6B538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" b="6230"/>
          <a:stretch/>
        </p:blipFill>
        <p:spPr bwMode="auto">
          <a:xfrm>
            <a:off x="5877397" y="3090317"/>
            <a:ext cx="2692802" cy="32367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F1B635-1F3D-49C8-B5B8-A013253586FF}"/>
              </a:ext>
            </a:extLst>
          </p:cNvPr>
          <p:cNvSpPr txBox="1"/>
          <p:nvPr/>
        </p:nvSpPr>
        <p:spPr>
          <a:xfrm>
            <a:off x="2023676" y="6425205"/>
            <a:ext cx="596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Fig. 2. Implementation of IoT Outdoor Equipment System</a:t>
            </a:r>
            <a:endParaRPr lang="ko-KR" altLang="en-US" sz="14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C548011-1C74-413E-B000-AB61F4E7DA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080259"/>
            <a:ext cx="2649549" cy="32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4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228600"/>
            <a:ext cx="8784976" cy="563563"/>
          </a:xfrm>
        </p:spPr>
        <p:txBody>
          <a:bodyPr/>
          <a:lstStyle/>
          <a:p>
            <a:r>
              <a:rPr lang="en-US" altLang="ko-KR" sz="2800" dirty="0"/>
              <a:t>5.  </a:t>
            </a:r>
            <a:r>
              <a:rPr lang="ko-KR" altLang="en-US" sz="2800" dirty="0"/>
              <a:t>결론 및 향후 계획</a:t>
            </a:r>
          </a:p>
        </p:txBody>
      </p:sp>
      <p:sp>
        <p:nvSpPr>
          <p:cNvPr id="717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759575" y="6400800"/>
            <a:ext cx="2133600" cy="3206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7B81D344-0576-464C-B504-9C2075649AC1}" type="slidenum">
              <a:rPr kumimoji="0" lang="ko-KR" altLang="en-US" smtClean="0"/>
              <a:pPr eaLnBrk="1" hangingPunct="1"/>
              <a:t>8</a:t>
            </a:fld>
            <a:endParaRPr kumimoji="0" lang="en-US" altLang="ko-KR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15912" y="980728"/>
            <a:ext cx="8512175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v"/>
              <a:defRPr sz="28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 baseline="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baseline="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sz="1800" baseline="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/>
              <a:t>본 연구에서는 상용화를 목적으로 </a:t>
            </a:r>
            <a:r>
              <a:rPr lang="en-US" altLang="ko-KR" sz="1800" dirty="0"/>
              <a:t>IoT </a:t>
            </a:r>
            <a:r>
              <a:rPr lang="ko-KR" altLang="en-US" sz="1800" dirty="0"/>
              <a:t>야외운동기구 시스템을 개발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en-US" altLang="ko-KR" sz="1800" dirty="0"/>
              <a:t> </a:t>
            </a:r>
            <a:r>
              <a:rPr lang="ko-KR" altLang="en-US" sz="1800" dirty="0"/>
              <a:t>현재 제품 개발 마무리 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신아스포츠산업에서 마케팅 </a:t>
            </a:r>
            <a:r>
              <a:rPr lang="ko-KR" altLang="en-US" sz="1800" dirty="0" err="1"/>
              <a:t>추진후</a:t>
            </a:r>
            <a:r>
              <a:rPr lang="ko-KR" altLang="en-US" sz="1800" dirty="0"/>
              <a:t> 본격적인 제품 판매가 시작될 것으로 예상</a:t>
            </a:r>
            <a:endParaRPr lang="en-US" altLang="ko-KR" sz="18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 중국전시회를 통해 해외진출에 대한 발판도 마련되어진 상황</a:t>
            </a:r>
            <a:endParaRPr lang="en-US" altLang="ko-KR" sz="1800" dirty="0"/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lvl="1">
              <a:lnSpc>
                <a:spcPct val="130000"/>
              </a:lnSpc>
              <a:spcBef>
                <a:spcPts val="600"/>
              </a:spcBef>
            </a:pPr>
            <a:endParaRPr lang="en-US" altLang="ko-KR" sz="1600" dirty="0"/>
          </a:p>
          <a:p>
            <a:pPr marL="457200" lvl="1" indent="0">
              <a:lnSpc>
                <a:spcPct val="130000"/>
              </a:lnSpc>
              <a:spcBef>
                <a:spcPts val="600"/>
              </a:spcBef>
              <a:buNone/>
            </a:pPr>
            <a:endParaRPr lang="ko-KR" altLang="en-US" sz="1600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453944"/>
      </p:ext>
    </p:extLst>
  </p:cSld>
  <p:clrMapOvr>
    <a:masterClrMapping/>
  </p:clrMapOvr>
</p:sld>
</file>

<file path=ppt/theme/theme1.xml><?xml version="1.0" encoding="utf-8"?>
<a:theme xmlns:a="http://schemas.openxmlformats.org/drawingml/2006/main" name="[디지털네트워크 실무전문가과정]RFID 응용시스템 설계-1주차강의">
  <a:themeElements>
    <a:clrScheme name="Default Design 3">
      <a:dk1>
        <a:srgbClr val="000000"/>
      </a:dk1>
      <a:lt1>
        <a:srgbClr val="FFFFFF"/>
      </a:lt1>
      <a:dk2>
        <a:srgbClr val="0F296B"/>
      </a:dk2>
      <a:lt2>
        <a:srgbClr val="A9BBB3"/>
      </a:lt2>
      <a:accent1>
        <a:srgbClr val="74A1DE"/>
      </a:accent1>
      <a:accent2>
        <a:srgbClr val="E4BE54"/>
      </a:accent2>
      <a:accent3>
        <a:srgbClr val="FFFFFF"/>
      </a:accent3>
      <a:accent4>
        <a:srgbClr val="000000"/>
      </a:accent4>
      <a:accent5>
        <a:srgbClr val="BCCDEC"/>
      </a:accent5>
      <a:accent6>
        <a:srgbClr val="CFAC4B"/>
      </a:accent6>
      <a:hlink>
        <a:srgbClr val="7476DC"/>
      </a:hlink>
      <a:folHlink>
        <a:srgbClr val="9AC664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133589"/>
        </a:dk2>
        <a:lt2>
          <a:srgbClr val="969696"/>
        </a:lt2>
        <a:accent1>
          <a:srgbClr val="7AB6D8"/>
        </a:accent1>
        <a:accent2>
          <a:srgbClr val="90DE88"/>
        </a:accent2>
        <a:accent3>
          <a:srgbClr val="FFFFFF"/>
        </a:accent3>
        <a:accent4>
          <a:srgbClr val="000000"/>
        </a:accent4>
        <a:accent5>
          <a:srgbClr val="BED7E9"/>
        </a:accent5>
        <a:accent6>
          <a:srgbClr val="82C97B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66"/>
        </a:dk2>
        <a:lt2>
          <a:srgbClr val="969696"/>
        </a:lt2>
        <a:accent1>
          <a:srgbClr val="6F4EE6"/>
        </a:accent1>
        <a:accent2>
          <a:srgbClr val="69BFF9"/>
        </a:accent2>
        <a:accent3>
          <a:srgbClr val="FFFFFF"/>
        </a:accent3>
        <a:accent4>
          <a:srgbClr val="000000"/>
        </a:accent4>
        <a:accent5>
          <a:srgbClr val="BBB2F0"/>
        </a:accent5>
        <a:accent6>
          <a:srgbClr val="5EADE2"/>
        </a:accent6>
        <a:hlink>
          <a:srgbClr val="D17FB6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F296B"/>
        </a:dk2>
        <a:lt2>
          <a:srgbClr val="A9BBB3"/>
        </a:lt2>
        <a:accent1>
          <a:srgbClr val="74A1DE"/>
        </a:accent1>
        <a:accent2>
          <a:srgbClr val="E4BE54"/>
        </a:accent2>
        <a:accent3>
          <a:srgbClr val="FFFFFF"/>
        </a:accent3>
        <a:accent4>
          <a:srgbClr val="000000"/>
        </a:accent4>
        <a:accent5>
          <a:srgbClr val="BCCDEC"/>
        </a:accent5>
        <a:accent6>
          <a:srgbClr val="CFAC4B"/>
        </a:accent6>
        <a:hlink>
          <a:srgbClr val="7476DC"/>
        </a:hlink>
        <a:folHlink>
          <a:srgbClr val="9AC66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10131</TotalTime>
  <Words>315</Words>
  <Application>Microsoft Office PowerPoint</Application>
  <PresentationFormat>화면 슬라이드 쇼(4:3)</PresentationFormat>
  <Paragraphs>88</Paragraphs>
  <Slides>8</Slides>
  <Notes>8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굴림</vt:lpstr>
      <vt:lpstr>맑은 고딕</vt:lpstr>
      <vt:lpstr>새굴림</vt:lpstr>
      <vt:lpstr>Arial</vt:lpstr>
      <vt:lpstr>Wingdings</vt:lpstr>
      <vt:lpstr>[디지털네트워크 실무전문가과정]RFID 응용시스템 설계-1주차강의</vt:lpstr>
      <vt:lpstr>Image</vt:lpstr>
      <vt:lpstr>PowerPoint 프레젠테이션</vt:lpstr>
      <vt:lpstr>연구 배경 및 필요성</vt:lpstr>
      <vt:lpstr>2.  계획(구성도,기능)</vt:lpstr>
      <vt:lpstr>2.  계획(구성도,기능)</vt:lpstr>
      <vt:lpstr>2.  계획(구성도,기능)</vt:lpstr>
      <vt:lpstr>3.  개발 환경</vt:lpstr>
      <vt:lpstr>4.  개발 결과</vt:lpstr>
      <vt:lpstr>5.  결론 및 향후 계획</vt:lpstr>
    </vt:vector>
  </TitlesOfParts>
  <Company>Your Company Name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응용시스템 설계 – 1st Week</dc:title>
  <dc:creator>Your User Name</dc:creator>
  <cp:lastModifiedBy>Seo Hyun</cp:lastModifiedBy>
  <cp:revision>1706</cp:revision>
  <cp:lastPrinted>2015-08-24T19:50:25Z</cp:lastPrinted>
  <dcterms:created xsi:type="dcterms:W3CDTF">2008-12-17T14:43:41Z</dcterms:created>
  <dcterms:modified xsi:type="dcterms:W3CDTF">2018-07-15T02:22:43Z</dcterms:modified>
</cp:coreProperties>
</file>